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7" r:id="rId5"/>
    <p:sldId id="258" r:id="rId6"/>
    <p:sldId id="259" r:id="rId7"/>
    <p:sldId id="260" r:id="rId8"/>
    <p:sldId id="265" r:id="rId9"/>
    <p:sldId id="264" r:id="rId10"/>
    <p:sldId id="261" r:id="rId11"/>
    <p:sldId id="262" r:id="rId12"/>
    <p:sldId id="266"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B386AB-F4E0-47E6-B76B-491AE6411949}" type="datetimeFigureOut">
              <a:rPr lang="en-US" smtClean="0"/>
              <a:t>5/16/2020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1A366A-B8AE-417C-9CAE-17FBF503A029}" type="slidenum">
              <a:rPr lang="en-US" smtClean="0"/>
              <a:t>‹#›</a:t>
            </a:fld>
            <a:endParaRPr lang="en-US"/>
          </a:p>
        </p:txBody>
      </p:sp>
    </p:spTree>
    <p:extLst>
      <p:ext uri="{BB962C8B-B14F-4D97-AF65-F5344CB8AC3E}">
        <p14:creationId xmlns:p14="http://schemas.microsoft.com/office/powerpoint/2010/main" val="368454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this month’s Leadership Development module focusing on professional growth during this period on unprecedented challenge and change.</a:t>
            </a:r>
          </a:p>
          <a:p>
            <a:endParaRPr lang="en-US" dirty="0"/>
          </a:p>
          <a:p>
            <a:r>
              <a:rPr lang="en-US" dirty="0"/>
              <a:t>I am Soror Glynis Lee, and  will spend the next few moments presenting a few pointers to assist you in attaining your career goals.</a:t>
            </a:r>
          </a:p>
        </p:txBody>
      </p:sp>
      <p:sp>
        <p:nvSpPr>
          <p:cNvPr id="4" name="Slide Number Placeholder 3"/>
          <p:cNvSpPr>
            <a:spLocks noGrp="1"/>
          </p:cNvSpPr>
          <p:nvPr>
            <p:ph type="sldNum" sz="quarter" idx="5"/>
          </p:nvPr>
        </p:nvSpPr>
        <p:spPr/>
        <p:txBody>
          <a:bodyPr/>
          <a:lstStyle/>
          <a:p>
            <a:fld id="{581A366A-B8AE-417C-9CAE-17FBF503A029}" type="slidenum">
              <a:rPr lang="en-US" smtClean="0"/>
              <a:t>1</a:t>
            </a:fld>
            <a:endParaRPr lang="en-US"/>
          </a:p>
        </p:txBody>
      </p:sp>
    </p:spTree>
    <p:extLst>
      <p:ext uri="{BB962C8B-B14F-4D97-AF65-F5344CB8AC3E}">
        <p14:creationId xmlns:p14="http://schemas.microsoft.com/office/powerpoint/2010/main" val="2587205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I like to quote Muhammad Ali – “Don’t count the days – make every day count”.  Take advantage of this unexpected detour, and focus on the opportunities it may present to you in your professional career.</a:t>
            </a:r>
          </a:p>
        </p:txBody>
      </p:sp>
      <p:sp>
        <p:nvSpPr>
          <p:cNvPr id="4" name="Slide Number Placeholder 3"/>
          <p:cNvSpPr>
            <a:spLocks noGrp="1"/>
          </p:cNvSpPr>
          <p:nvPr>
            <p:ph type="sldNum" sz="quarter" idx="5"/>
          </p:nvPr>
        </p:nvSpPr>
        <p:spPr/>
        <p:txBody>
          <a:bodyPr/>
          <a:lstStyle/>
          <a:p>
            <a:fld id="{581A366A-B8AE-417C-9CAE-17FBF503A029}" type="slidenum">
              <a:rPr lang="en-US" smtClean="0"/>
              <a:t>10</a:t>
            </a:fld>
            <a:endParaRPr lang="en-US"/>
          </a:p>
        </p:txBody>
      </p:sp>
    </p:spTree>
    <p:extLst>
      <p:ext uri="{BB962C8B-B14F-4D97-AF65-F5344CB8AC3E}">
        <p14:creationId xmlns:p14="http://schemas.microsoft.com/office/powerpoint/2010/main" val="3531021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know that COVID-19, and this global pandemic, have resulted in a social, economic, and corporate conditions we could ever imagine.  During this time, it is imperative that we focus on the opportunities these conditions may present for you in your professional growth.</a:t>
            </a:r>
          </a:p>
        </p:txBody>
      </p:sp>
      <p:sp>
        <p:nvSpPr>
          <p:cNvPr id="4" name="Slide Number Placeholder 3"/>
          <p:cNvSpPr>
            <a:spLocks noGrp="1"/>
          </p:cNvSpPr>
          <p:nvPr>
            <p:ph type="sldNum" sz="quarter" idx="5"/>
          </p:nvPr>
        </p:nvSpPr>
        <p:spPr/>
        <p:txBody>
          <a:bodyPr/>
          <a:lstStyle/>
          <a:p>
            <a:fld id="{581A366A-B8AE-417C-9CAE-17FBF503A029}" type="slidenum">
              <a:rPr lang="en-US" smtClean="0"/>
              <a:t>2</a:t>
            </a:fld>
            <a:endParaRPr lang="en-US"/>
          </a:p>
        </p:txBody>
      </p:sp>
    </p:spTree>
    <p:extLst>
      <p:ext uri="{BB962C8B-B14F-4D97-AF65-F5344CB8AC3E}">
        <p14:creationId xmlns:p14="http://schemas.microsoft.com/office/powerpoint/2010/main" val="4024260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any climate, successful leaders demonstrate adaptability, flexibility, and agility.  This climate will expose true leaders who are able to seize this time to make appropriate adjustments to align with the times.  </a:t>
            </a:r>
          </a:p>
        </p:txBody>
      </p:sp>
      <p:sp>
        <p:nvSpPr>
          <p:cNvPr id="4" name="Slide Number Placeholder 3"/>
          <p:cNvSpPr>
            <a:spLocks noGrp="1"/>
          </p:cNvSpPr>
          <p:nvPr>
            <p:ph type="sldNum" sz="quarter" idx="5"/>
          </p:nvPr>
        </p:nvSpPr>
        <p:spPr/>
        <p:txBody>
          <a:bodyPr/>
          <a:lstStyle/>
          <a:p>
            <a:fld id="{581A366A-B8AE-417C-9CAE-17FBF503A029}" type="slidenum">
              <a:rPr lang="en-US" smtClean="0"/>
              <a:t>3</a:t>
            </a:fld>
            <a:endParaRPr lang="en-US"/>
          </a:p>
        </p:txBody>
      </p:sp>
    </p:spTree>
    <p:extLst>
      <p:ext uri="{BB962C8B-B14F-4D97-AF65-F5344CB8AC3E}">
        <p14:creationId xmlns:p14="http://schemas.microsoft.com/office/powerpoint/2010/main" val="3131190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not at 100%, you cannot give 100%.  It is not selfish to take care of yourself.  I cannot stress how important it is to implement a schedule that aids in improving your overall disposition and health.</a:t>
            </a:r>
          </a:p>
          <a:p>
            <a:endParaRPr lang="en-US" dirty="0"/>
          </a:p>
          <a:p>
            <a:r>
              <a:rPr lang="en-US" dirty="0"/>
              <a:t>Include breaks, standing, and exercising through the day – eat right!</a:t>
            </a:r>
          </a:p>
          <a:p>
            <a:endParaRPr lang="en-US" dirty="0"/>
          </a:p>
          <a:p>
            <a:r>
              <a:rPr lang="en-US" dirty="0"/>
              <a:t>Many of us are not only adjusting to working remotely, we are also full time parents and teachers in addition to our professional responsibilities.  Identify your “work space” separate from the “play space” – don’t merge these areas.  Have a standard start and stop time, and continue with a set schedule.</a:t>
            </a:r>
          </a:p>
          <a:p>
            <a:endParaRPr lang="en-US" dirty="0"/>
          </a:p>
          <a:p>
            <a:r>
              <a:rPr lang="en-US" dirty="0"/>
              <a:t>Help others respect your space by proactively managing your calendar.</a:t>
            </a:r>
          </a:p>
          <a:p>
            <a:endParaRPr lang="en-US" dirty="0"/>
          </a:p>
          <a:p>
            <a:r>
              <a:rPr lang="en-US" dirty="0"/>
              <a:t>Don’t give in to the guilt of working from home.  Continue to give your all – don’t fall into the trap of working longer days or weekends as proof you are not taking advantage of working remotely.  Clarify the expectations of your management and clients and align your contributions accordingly.</a:t>
            </a:r>
          </a:p>
          <a:p>
            <a:endParaRPr lang="en-US" dirty="0"/>
          </a:p>
          <a:p>
            <a:endParaRPr lang="en-US" dirty="0"/>
          </a:p>
        </p:txBody>
      </p:sp>
      <p:sp>
        <p:nvSpPr>
          <p:cNvPr id="4" name="Slide Number Placeholder 3"/>
          <p:cNvSpPr>
            <a:spLocks noGrp="1"/>
          </p:cNvSpPr>
          <p:nvPr>
            <p:ph type="sldNum" sz="quarter" idx="5"/>
          </p:nvPr>
        </p:nvSpPr>
        <p:spPr/>
        <p:txBody>
          <a:bodyPr/>
          <a:lstStyle/>
          <a:p>
            <a:fld id="{581A366A-B8AE-417C-9CAE-17FBF503A029}" type="slidenum">
              <a:rPr lang="en-US" smtClean="0"/>
              <a:t>4</a:t>
            </a:fld>
            <a:endParaRPr lang="en-US"/>
          </a:p>
        </p:txBody>
      </p:sp>
    </p:spTree>
    <p:extLst>
      <p:ext uri="{BB962C8B-B14F-4D97-AF65-F5344CB8AC3E}">
        <p14:creationId xmlns:p14="http://schemas.microsoft.com/office/powerpoint/2010/main" val="56681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Lee Gannon, a professional coach, has presented the idea of a “Pause Café:  As a professional, and especially as a leader, you need to regulate your emotions in the moment to remain open to opportunity and develop engagement.  Take these mindful steps so that when you feel stressed, threatened, or worried – this method will quickly release the tension and shift perspective – before your behavior repels your team and the people you care about.</a:t>
            </a:r>
          </a:p>
          <a:p>
            <a:endParaRPr lang="en-US" dirty="0"/>
          </a:p>
          <a:p>
            <a:r>
              <a:rPr lang="en-US" dirty="0"/>
              <a:t>Pause and take a deep breath.</a:t>
            </a:r>
          </a:p>
          <a:p>
            <a:r>
              <a:rPr lang="en-US" dirty="0"/>
              <a:t>Ask yourself what is going on with me?  Be vulnerable – it means you are human.</a:t>
            </a:r>
          </a:p>
          <a:p>
            <a:r>
              <a:rPr lang="en-US" dirty="0"/>
              <a:t>Untangle what is an assumption and what is truth.  Do you have all the facts?</a:t>
            </a:r>
          </a:p>
          <a:p>
            <a:r>
              <a:rPr lang="en-US" dirty="0"/>
              <a:t>Step back and allow the constricted view to open.  Sometimes a physical step back is warranted.  Imagine a peaceful setting and think – what else could be going on?</a:t>
            </a:r>
          </a:p>
          <a:p>
            <a:r>
              <a:rPr lang="en-US" dirty="0"/>
              <a:t>Extend compassion to yourself.  Hug yourself; then extend compassion to others.</a:t>
            </a:r>
          </a:p>
        </p:txBody>
      </p:sp>
      <p:sp>
        <p:nvSpPr>
          <p:cNvPr id="4" name="Slide Number Placeholder 3"/>
          <p:cNvSpPr>
            <a:spLocks noGrp="1"/>
          </p:cNvSpPr>
          <p:nvPr>
            <p:ph type="sldNum" sz="quarter" idx="5"/>
          </p:nvPr>
        </p:nvSpPr>
        <p:spPr/>
        <p:txBody>
          <a:bodyPr/>
          <a:lstStyle/>
          <a:p>
            <a:fld id="{581A366A-B8AE-417C-9CAE-17FBF503A029}" type="slidenum">
              <a:rPr lang="en-US" smtClean="0"/>
              <a:t>5</a:t>
            </a:fld>
            <a:endParaRPr lang="en-US"/>
          </a:p>
        </p:txBody>
      </p:sp>
    </p:spTree>
    <p:extLst>
      <p:ext uri="{BB962C8B-B14F-4D97-AF65-F5344CB8AC3E}">
        <p14:creationId xmlns:p14="http://schemas.microsoft.com/office/powerpoint/2010/main" val="1518838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you have what it takes!</a:t>
            </a:r>
          </a:p>
          <a:p>
            <a:pPr marL="228600" indent="-228600">
              <a:buAutoNum type="arabicPeriod"/>
            </a:pPr>
            <a:r>
              <a:rPr lang="en-US" dirty="0"/>
              <a:t>Strike a power pose.  Even in a remote environment, your body language, voice, and tone are key.  Sit upright with your shoulders back in confidence.  Take a few moments prior to a meeting where you are facilitating to prepare yourself.  Write down talking points so you do not stammer over your words and messages.</a:t>
            </a:r>
          </a:p>
          <a:p>
            <a:pPr marL="228600" indent="-228600">
              <a:buAutoNum type="arabicPeriod"/>
            </a:pPr>
            <a:r>
              <a:rPr lang="en-US" dirty="0"/>
              <a:t>Learn to listen without formulating a response in your head.  Wait until you solicit feedback and affirm what has been said before offering your editorial – this leads to building trust as the other person feels heard.</a:t>
            </a:r>
          </a:p>
          <a:p>
            <a:pPr marL="228600" indent="-228600">
              <a:buAutoNum type="arabicPeriod"/>
            </a:pPr>
            <a:r>
              <a:rPr lang="en-US" dirty="0"/>
              <a:t>Have compassion.  Care about people as more than a productivity metric – connect what they personally value to the values of the organization.   Connect with team members frequently not on work tasks – check on their emotional well being</a:t>
            </a:r>
          </a:p>
          <a:p>
            <a:pPr marL="228600" indent="-228600">
              <a:buAutoNum type="arabicPeriod"/>
            </a:pPr>
            <a:r>
              <a:rPr lang="en-US" dirty="0"/>
              <a:t>Manage expectations – and over communicate!!  Be clear about your expectations as we are no longer co-located with our team members.  Ensure your team knows your vision and the role you expect them to play.  Open meetings with a perspective shift; leave meetings with an accountable action plan.</a:t>
            </a:r>
          </a:p>
          <a:p>
            <a:pPr marL="228600" indent="-228600">
              <a:buAutoNum type="arabicPeriod"/>
            </a:pPr>
            <a:r>
              <a:rPr lang="en-US" dirty="0"/>
              <a:t>Be true to your word.  Be sound in your behavior.  Be true to yourself and servant leader to all, even those who are unkind or jealous of you.  </a:t>
            </a:r>
          </a:p>
        </p:txBody>
      </p:sp>
      <p:sp>
        <p:nvSpPr>
          <p:cNvPr id="4" name="Slide Number Placeholder 3"/>
          <p:cNvSpPr>
            <a:spLocks noGrp="1"/>
          </p:cNvSpPr>
          <p:nvPr>
            <p:ph type="sldNum" sz="quarter" idx="5"/>
          </p:nvPr>
        </p:nvSpPr>
        <p:spPr/>
        <p:txBody>
          <a:bodyPr/>
          <a:lstStyle/>
          <a:p>
            <a:fld id="{581A366A-B8AE-417C-9CAE-17FBF503A029}" type="slidenum">
              <a:rPr lang="en-US" smtClean="0"/>
              <a:t>6</a:t>
            </a:fld>
            <a:endParaRPr lang="en-US"/>
          </a:p>
        </p:txBody>
      </p:sp>
    </p:spTree>
    <p:extLst>
      <p:ext uri="{BB962C8B-B14F-4D97-AF65-F5344CB8AC3E}">
        <p14:creationId xmlns:p14="http://schemas.microsoft.com/office/powerpoint/2010/main" val="2032775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be situation focused.  Know the mission, vision, and values of the organization so that when there is discord you can go back to them to ground yourself and the team.  Confusion is the enemy – so listen deeply and separate people from the problem.  Build alignment where everyone feels heard.  And create solutions.</a:t>
            </a:r>
          </a:p>
          <a:p>
            <a:endParaRPr lang="en-US" dirty="0"/>
          </a:p>
          <a:p>
            <a:r>
              <a:rPr lang="en-US" dirty="0"/>
              <a:t>Don’t present a problem without a solution.  Complaining reveals something about yourself  it reveals your capacity.  Raise your capacity by moving beyond the complaint to formulating a solution.</a:t>
            </a:r>
          </a:p>
          <a:p>
            <a:endParaRPr lang="en-US" dirty="0"/>
          </a:p>
          <a:p>
            <a:r>
              <a:rPr lang="en-US" dirty="0"/>
              <a:t>Especially in these turbulent times, be the one who is able to step back and say “Maybe we can think about this for a couple days and develop some alternatives.”  Be the person who listens deeply and affirms rather than argues.  Don’t insert yourself into the emotion of the situation.</a:t>
            </a:r>
          </a:p>
        </p:txBody>
      </p:sp>
      <p:sp>
        <p:nvSpPr>
          <p:cNvPr id="4" name="Slide Number Placeholder 3"/>
          <p:cNvSpPr>
            <a:spLocks noGrp="1"/>
          </p:cNvSpPr>
          <p:nvPr>
            <p:ph type="sldNum" sz="quarter" idx="5"/>
          </p:nvPr>
        </p:nvSpPr>
        <p:spPr/>
        <p:txBody>
          <a:bodyPr/>
          <a:lstStyle/>
          <a:p>
            <a:fld id="{581A366A-B8AE-417C-9CAE-17FBF503A029}" type="slidenum">
              <a:rPr lang="en-US" smtClean="0"/>
              <a:t>7</a:t>
            </a:fld>
            <a:endParaRPr lang="en-US"/>
          </a:p>
        </p:txBody>
      </p:sp>
    </p:spTree>
    <p:extLst>
      <p:ext uri="{BB962C8B-B14F-4D97-AF65-F5344CB8AC3E}">
        <p14:creationId xmlns:p14="http://schemas.microsoft.com/office/powerpoint/2010/main" val="1460953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Influencers know not only what they do, but why.  Ask yourself simple value proposition questions:  why should teams, colleagues, employees, clients, prospects work with me?  Why should they mentor me or do business with me?  What is it that only I can help someone with because of my unique talents, perspective, and experience?  What makes me indispensable?  Be able to describe your value proposition in two sentences.</a:t>
            </a:r>
          </a:p>
          <a:p>
            <a:r>
              <a:rPr lang="en-US" b="1" dirty="0"/>
              <a:t>Know your career vision</a:t>
            </a:r>
            <a:r>
              <a:rPr lang="en-US" dirty="0"/>
              <a:t>. Write down your vision.  Solidify the steps to get there.  Sketch what it looks like.  Notice the career track of people you admire have taken to reach their positions.  Reflect on your vision and ensure your goals align.</a:t>
            </a:r>
          </a:p>
          <a:p>
            <a:r>
              <a:rPr lang="en-US" b="1" dirty="0"/>
              <a:t>Use what </a:t>
            </a:r>
            <a:r>
              <a:rPr lang="en-US" dirty="0"/>
              <a:t>would have been “commute” time to pursue professional development.  Coursera, Lynda.com, etc. are free or low cost resources to assist you with soft skills and technical skills.</a:t>
            </a:r>
          </a:p>
          <a:p>
            <a:r>
              <a:rPr lang="en-US" b="1" dirty="0"/>
              <a:t>Show humility</a:t>
            </a:r>
            <a:r>
              <a:rPr lang="en-US" dirty="0"/>
              <a:t>.  Invite feedback on yourself; thank them and announce what you are working on.  Be specific in your request – If you were me, what is something you would do more of?  What is something I could improve?  What is something I should stop doing?</a:t>
            </a:r>
          </a:p>
          <a:p>
            <a:r>
              <a:rPr lang="en-US" b="1" dirty="0"/>
              <a:t>Building experience </a:t>
            </a:r>
            <a:r>
              <a:rPr lang="en-US" dirty="0"/>
              <a:t>in diverse specialties can make your leadership more broadly sought after.  A person demonstrating the agility to pivot to different areas tend to be more successful than those that have a single focus.  Move laterally only to gain valuable experience.</a:t>
            </a:r>
          </a:p>
          <a:p>
            <a:r>
              <a:rPr lang="en-US" dirty="0"/>
              <a:t>Finally – Create your personal Board of Advisors</a:t>
            </a:r>
          </a:p>
          <a:p>
            <a:endParaRPr lang="en-US" dirty="0"/>
          </a:p>
          <a:p>
            <a:endParaRPr lang="en-US" dirty="0"/>
          </a:p>
        </p:txBody>
      </p:sp>
      <p:sp>
        <p:nvSpPr>
          <p:cNvPr id="4" name="Slide Number Placeholder 3"/>
          <p:cNvSpPr>
            <a:spLocks noGrp="1"/>
          </p:cNvSpPr>
          <p:nvPr>
            <p:ph type="sldNum" sz="quarter" idx="5"/>
          </p:nvPr>
        </p:nvSpPr>
        <p:spPr/>
        <p:txBody>
          <a:bodyPr/>
          <a:lstStyle/>
          <a:p>
            <a:fld id="{581A366A-B8AE-417C-9CAE-17FBF503A029}" type="slidenum">
              <a:rPr lang="en-US" smtClean="0"/>
              <a:t>8</a:t>
            </a:fld>
            <a:endParaRPr lang="en-US"/>
          </a:p>
        </p:txBody>
      </p:sp>
    </p:spTree>
    <p:extLst>
      <p:ext uri="{BB962C8B-B14F-4D97-AF65-F5344CB8AC3E}">
        <p14:creationId xmlns:p14="http://schemas.microsoft.com/office/powerpoint/2010/main" val="1004996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personal board of advisors will be with you throughout your life and career. Multiple individuals may serve in the same capacity, and this board </a:t>
            </a:r>
            <a:r>
              <a:rPr lang="en-US" i="1" dirty="0"/>
              <a:t>Will</a:t>
            </a:r>
            <a:r>
              <a:rPr lang="en-US" dirty="0"/>
              <a:t> change over time, so constantly assess and adjust.</a:t>
            </a:r>
          </a:p>
          <a:p>
            <a:endParaRPr lang="en-US" dirty="0"/>
          </a:p>
          <a:p>
            <a:pPr marL="228600" indent="-228600">
              <a:buAutoNum type="arabicPeriod"/>
            </a:pPr>
            <a:r>
              <a:rPr lang="en-US" dirty="0"/>
              <a:t>Mentors are those who will assist you in developing your career development strategy.</a:t>
            </a:r>
          </a:p>
          <a:p>
            <a:pPr marL="228600" indent="-228600">
              <a:buAutoNum type="arabicPeriod"/>
            </a:pPr>
            <a:r>
              <a:rPr lang="en-US" dirty="0"/>
              <a:t>Point Experts are those in your highly knowledgeable in your subject areas of interest.</a:t>
            </a:r>
          </a:p>
          <a:p>
            <a:pPr marL="228600" indent="-228600">
              <a:buAutoNum type="arabicPeriod"/>
            </a:pPr>
            <a:r>
              <a:rPr lang="en-US" dirty="0"/>
              <a:t>The Close Friend  (SOROR!) – will tell you like it is.  At all times!</a:t>
            </a:r>
          </a:p>
          <a:p>
            <a:pPr marL="228600" indent="-228600">
              <a:buAutoNum type="arabicPeriod"/>
            </a:pPr>
            <a:r>
              <a:rPr lang="en-US" dirty="0"/>
              <a:t>The Connector – those who can make the important introductions </a:t>
            </a:r>
          </a:p>
          <a:p>
            <a:pPr marL="228600" indent="-228600">
              <a:buAutoNum type="arabicPeriod"/>
            </a:pPr>
            <a:r>
              <a:rPr lang="en-US" dirty="0"/>
              <a:t>Sponsor – those that can make things happen for you.</a:t>
            </a:r>
          </a:p>
          <a:p>
            <a:endParaRPr lang="en-US" i="1" dirty="0"/>
          </a:p>
          <a:p>
            <a:endParaRPr lang="en-US" dirty="0"/>
          </a:p>
          <a:p>
            <a:r>
              <a:rPr lang="en-US" dirty="0"/>
              <a:t>Success is all about navigating relationships, and is as important, if not more important, than who you know.</a:t>
            </a:r>
          </a:p>
        </p:txBody>
      </p:sp>
      <p:sp>
        <p:nvSpPr>
          <p:cNvPr id="4" name="Slide Number Placeholder 3"/>
          <p:cNvSpPr>
            <a:spLocks noGrp="1"/>
          </p:cNvSpPr>
          <p:nvPr>
            <p:ph type="sldNum" sz="quarter" idx="5"/>
          </p:nvPr>
        </p:nvSpPr>
        <p:spPr/>
        <p:txBody>
          <a:bodyPr/>
          <a:lstStyle/>
          <a:p>
            <a:fld id="{581A366A-B8AE-417C-9CAE-17FBF503A029}" type="slidenum">
              <a:rPr lang="en-US" smtClean="0"/>
              <a:t>9</a:t>
            </a:fld>
            <a:endParaRPr lang="en-US"/>
          </a:p>
        </p:txBody>
      </p:sp>
    </p:spTree>
    <p:extLst>
      <p:ext uri="{BB962C8B-B14F-4D97-AF65-F5344CB8AC3E}">
        <p14:creationId xmlns:p14="http://schemas.microsoft.com/office/powerpoint/2010/main" val="1350093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82B0D-2B60-487D-A3E0-FDBD9094C3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C046C0-8F67-4C55-91BD-20A7908930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419A62-BD6D-4CEE-9E0B-D6BF2415C7DF}"/>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5" name="Footer Placeholder 4">
            <a:extLst>
              <a:ext uri="{FF2B5EF4-FFF2-40B4-BE49-F238E27FC236}">
                <a16:creationId xmlns:a16="http://schemas.microsoft.com/office/drawing/2014/main" id="{519CBC60-F223-41A8-8985-48C12AF9C7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7C000-15DE-45DF-A984-A82FF4375070}"/>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353608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10317-93E5-4532-9CEF-18E361D5FE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F94C5B-FB87-4F79-B40E-44291EF449F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96B69-9812-4BA8-8589-192374671D11}"/>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5" name="Footer Placeholder 4">
            <a:extLst>
              <a:ext uri="{FF2B5EF4-FFF2-40B4-BE49-F238E27FC236}">
                <a16:creationId xmlns:a16="http://schemas.microsoft.com/office/drawing/2014/main" id="{AFE4502C-D7F6-40EC-BB7B-335DB001C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CE48CD-22A3-46FF-9330-9BF14AC549E0}"/>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153280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92B777-B79B-486B-80D2-5A7B5BDBFB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BCAE1F-1933-41CB-8D0A-539D988066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1A566-EA4E-4222-9B06-88C604B64F86}"/>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5" name="Footer Placeholder 4">
            <a:extLst>
              <a:ext uri="{FF2B5EF4-FFF2-40B4-BE49-F238E27FC236}">
                <a16:creationId xmlns:a16="http://schemas.microsoft.com/office/drawing/2014/main" id="{903AD33B-B9E3-487F-B506-3E99F57FC3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80793-8F94-432B-98EF-B803FBB544F1}"/>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498984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07ACC-B49A-4429-B49A-6DE5E03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F16B8B-963F-470F-9ECE-3616EE2057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773D67-19E2-4837-AAA2-0ABCB1F35411}"/>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5" name="Footer Placeholder 4">
            <a:extLst>
              <a:ext uri="{FF2B5EF4-FFF2-40B4-BE49-F238E27FC236}">
                <a16:creationId xmlns:a16="http://schemas.microsoft.com/office/drawing/2014/main" id="{D75F7D60-C244-4640-92E1-D2FB26C28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CC7F5-4223-46C2-9BDB-F9EF33955189}"/>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3429765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4B86A-7776-49CA-8073-980188A1B2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9DD499-6B30-4566-815D-0204216B9A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F83190-0E0D-41A4-9027-66E365ABE45C}"/>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5" name="Footer Placeholder 4">
            <a:extLst>
              <a:ext uri="{FF2B5EF4-FFF2-40B4-BE49-F238E27FC236}">
                <a16:creationId xmlns:a16="http://schemas.microsoft.com/office/drawing/2014/main" id="{CEB6F1D8-C2B6-4223-9242-B522672D7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36793-9E23-4A99-8109-DC2861429AE8}"/>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20700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F2F52-5593-4FAE-A604-2A888FC42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82CFF1-BFE9-4070-A010-4AF305FA6D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AC1C27-D794-438E-9279-02928AFCE0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CBCE5E-32B5-4A45-A978-1018DA1ADD0C}"/>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6" name="Footer Placeholder 5">
            <a:extLst>
              <a:ext uri="{FF2B5EF4-FFF2-40B4-BE49-F238E27FC236}">
                <a16:creationId xmlns:a16="http://schemas.microsoft.com/office/drawing/2014/main" id="{6503F938-CB4E-4639-86AA-6C47F44C13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06997-1E90-411A-B712-1BF408CE749A}"/>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430447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04E18-4242-4745-A05D-6374CD93FF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7B8E4A-D409-4D49-8137-6181DA159C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131984-8DCE-414F-AA48-EB68647997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85516C-A6A4-4D75-B31A-C208BA66D2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8416C3-D67C-4DCB-8D10-6970CE7B43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1A0A34-FE3E-408A-A79D-FEACF4EDD5AD}"/>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8" name="Footer Placeholder 7">
            <a:extLst>
              <a:ext uri="{FF2B5EF4-FFF2-40B4-BE49-F238E27FC236}">
                <a16:creationId xmlns:a16="http://schemas.microsoft.com/office/drawing/2014/main" id="{FBBF98F9-7281-45E2-8830-0ABD49E42B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13E98C-4392-4C6F-923F-8ADF8837876C}"/>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27546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98B32-3A33-4AA1-BFB4-0D3C53869A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39E606-5A08-4F71-8DFC-062B4D661271}"/>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4" name="Footer Placeholder 3">
            <a:extLst>
              <a:ext uri="{FF2B5EF4-FFF2-40B4-BE49-F238E27FC236}">
                <a16:creationId xmlns:a16="http://schemas.microsoft.com/office/drawing/2014/main" id="{F993A277-3B22-45D9-94F5-E8A51EF3D2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F0DE3C-079C-4250-9ED7-FA92D5EBB0D8}"/>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1118984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8CF47C-BE36-4282-B078-5311AD663093}"/>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3" name="Footer Placeholder 2">
            <a:extLst>
              <a:ext uri="{FF2B5EF4-FFF2-40B4-BE49-F238E27FC236}">
                <a16:creationId xmlns:a16="http://schemas.microsoft.com/office/drawing/2014/main" id="{F5A8F4ED-A3EF-452E-A7FE-920A2D6B79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2A503F-F37F-4AC4-85FB-02A548F1942A}"/>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147743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3EC8E-EF65-4691-A0EF-8B426B562E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306857-8833-4401-B738-1F98EDB7A8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302948-CA1E-465A-BC1C-5181970AD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299C82-EA94-48A0-BD6A-EC1F58C6CB10}"/>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6" name="Footer Placeholder 5">
            <a:extLst>
              <a:ext uri="{FF2B5EF4-FFF2-40B4-BE49-F238E27FC236}">
                <a16:creationId xmlns:a16="http://schemas.microsoft.com/office/drawing/2014/main" id="{863939B9-954F-42C4-BBB1-CB7CC24B77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35EF9B-5FA1-4B40-9E5E-C16B5075CA5C}"/>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87334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35F9F-A5A4-4DCF-B9EC-D28792E24D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62B67F-78A5-4D4D-AFD1-946D24DF3A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15B926-A29F-4062-BD44-95DCAA61C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F549CC-2EF4-46A8-8CCD-F8A778734166}"/>
              </a:ext>
            </a:extLst>
          </p:cNvPr>
          <p:cNvSpPr>
            <a:spLocks noGrp="1"/>
          </p:cNvSpPr>
          <p:nvPr>
            <p:ph type="dt" sz="half" idx="10"/>
          </p:nvPr>
        </p:nvSpPr>
        <p:spPr/>
        <p:txBody>
          <a:bodyPr/>
          <a:lstStyle/>
          <a:p>
            <a:fld id="{1F6D1A16-A03E-47AB-8D5B-E5C1F656DB30}" type="datetimeFigureOut">
              <a:rPr lang="en-US" smtClean="0"/>
              <a:t>5/16/2020</a:t>
            </a:fld>
            <a:endParaRPr lang="en-US"/>
          </a:p>
        </p:txBody>
      </p:sp>
      <p:sp>
        <p:nvSpPr>
          <p:cNvPr id="6" name="Footer Placeholder 5">
            <a:extLst>
              <a:ext uri="{FF2B5EF4-FFF2-40B4-BE49-F238E27FC236}">
                <a16:creationId xmlns:a16="http://schemas.microsoft.com/office/drawing/2014/main" id="{8E4ECC1C-7474-42D0-93BB-0EF9F773EF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71A8BE-F6E3-48E5-8B13-619C684172CB}"/>
              </a:ext>
            </a:extLst>
          </p:cNvPr>
          <p:cNvSpPr>
            <a:spLocks noGrp="1"/>
          </p:cNvSpPr>
          <p:nvPr>
            <p:ph type="sldNum" sz="quarter" idx="12"/>
          </p:nvPr>
        </p:nvSpPr>
        <p:spPr/>
        <p:txBody>
          <a:bodyPr/>
          <a:lstStyle/>
          <a:p>
            <a:fld id="{AB45DF24-71CB-464A-8B81-3A87B2CC109E}" type="slidenum">
              <a:rPr lang="en-US" smtClean="0"/>
              <a:t>‹#›</a:t>
            </a:fld>
            <a:endParaRPr lang="en-US"/>
          </a:p>
        </p:txBody>
      </p:sp>
    </p:spTree>
    <p:extLst>
      <p:ext uri="{BB962C8B-B14F-4D97-AF65-F5344CB8AC3E}">
        <p14:creationId xmlns:p14="http://schemas.microsoft.com/office/powerpoint/2010/main" val="185154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D6586F-ACB4-4A13-812C-07A2B3F962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CA30E5-9A88-4599-9973-F609E9A873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570736-9466-4F76-B0B9-BBA67A94F2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D1A16-A03E-47AB-8D5B-E5C1F656DB30}" type="datetimeFigureOut">
              <a:rPr lang="en-US" smtClean="0"/>
              <a:t>5/16/2020</a:t>
            </a:fld>
            <a:endParaRPr lang="en-US"/>
          </a:p>
        </p:txBody>
      </p:sp>
      <p:sp>
        <p:nvSpPr>
          <p:cNvPr id="5" name="Footer Placeholder 4">
            <a:extLst>
              <a:ext uri="{FF2B5EF4-FFF2-40B4-BE49-F238E27FC236}">
                <a16:creationId xmlns:a16="http://schemas.microsoft.com/office/drawing/2014/main" id="{40614CA4-1FDF-4A38-B3D2-BC9AB407F5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7AED90-9FA4-4402-B736-F36ED57BD7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5DF24-71CB-464A-8B81-3A87B2CC109E}" type="slidenum">
              <a:rPr lang="en-US" smtClean="0"/>
              <a:t>‹#›</a:t>
            </a:fld>
            <a:endParaRPr lang="en-US"/>
          </a:p>
        </p:txBody>
      </p:sp>
    </p:spTree>
    <p:extLst>
      <p:ext uri="{BB962C8B-B14F-4D97-AF65-F5344CB8AC3E}">
        <p14:creationId xmlns:p14="http://schemas.microsoft.com/office/powerpoint/2010/main" val="3617489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3" name="Title 2">
            <a:extLst>
              <a:ext uri="{FF2B5EF4-FFF2-40B4-BE49-F238E27FC236}">
                <a16:creationId xmlns:a16="http://schemas.microsoft.com/office/drawing/2014/main" id="{0D6190D3-214D-49BE-A15F-D8D54AE19159}"/>
              </a:ext>
            </a:extLst>
          </p:cNvPr>
          <p:cNvSpPr>
            <a:spLocks noGrp="1"/>
          </p:cNvSpPr>
          <p:nvPr>
            <p:ph type="ctrTitle"/>
          </p:nvPr>
        </p:nvSpPr>
        <p:spPr/>
        <p:txBody>
          <a:bodyPr/>
          <a:lstStyle/>
          <a:p>
            <a:r>
              <a:rPr lang="en-US" dirty="0"/>
              <a:t>Leadership Development</a:t>
            </a:r>
          </a:p>
        </p:txBody>
      </p:sp>
      <p:sp>
        <p:nvSpPr>
          <p:cNvPr id="4" name="Subtitle 3">
            <a:extLst>
              <a:ext uri="{FF2B5EF4-FFF2-40B4-BE49-F238E27FC236}">
                <a16:creationId xmlns:a16="http://schemas.microsoft.com/office/drawing/2014/main" id="{39E67262-7AE9-465B-91DE-A3E84FC0DC8B}"/>
              </a:ext>
            </a:extLst>
          </p:cNvPr>
          <p:cNvSpPr>
            <a:spLocks noGrp="1"/>
          </p:cNvSpPr>
          <p:nvPr>
            <p:ph type="subTitle" idx="1"/>
          </p:nvPr>
        </p:nvSpPr>
        <p:spPr>
          <a:xfrm>
            <a:off x="1524000" y="3602037"/>
            <a:ext cx="9144000" cy="2838519"/>
          </a:xfrm>
        </p:spPr>
        <p:txBody>
          <a:bodyPr>
            <a:normAutofit/>
          </a:bodyPr>
          <a:lstStyle/>
          <a:p>
            <a:r>
              <a:rPr lang="en-US" sz="3200" dirty="0"/>
              <a:t>“How to Survive – and Grow – During Change”</a:t>
            </a:r>
          </a:p>
          <a:p>
            <a:endParaRPr lang="en-US" dirty="0"/>
          </a:p>
          <a:p>
            <a:r>
              <a:rPr lang="en-US" dirty="0"/>
              <a:t>Lambda Epsilon Omega</a:t>
            </a:r>
          </a:p>
          <a:p>
            <a:r>
              <a:rPr lang="en-US" dirty="0"/>
              <a:t>Leadership Development Committee</a:t>
            </a:r>
          </a:p>
          <a:p>
            <a:r>
              <a:rPr lang="en-US" dirty="0"/>
              <a:t>May 16, 2020</a:t>
            </a:r>
          </a:p>
        </p:txBody>
      </p:sp>
    </p:spTree>
    <p:extLst>
      <p:ext uri="{BB962C8B-B14F-4D97-AF65-F5344CB8AC3E}">
        <p14:creationId xmlns:p14="http://schemas.microsoft.com/office/powerpoint/2010/main" val="2065417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3" name="Title 2">
            <a:extLst>
              <a:ext uri="{FF2B5EF4-FFF2-40B4-BE49-F238E27FC236}">
                <a16:creationId xmlns:a16="http://schemas.microsoft.com/office/drawing/2014/main" id="{A2DC42AF-6411-452C-BEDB-67B7EB2B8582}"/>
              </a:ext>
            </a:extLst>
          </p:cNvPr>
          <p:cNvSpPr>
            <a:spLocks noGrp="1"/>
          </p:cNvSpPr>
          <p:nvPr>
            <p:ph type="title"/>
          </p:nvPr>
        </p:nvSpPr>
        <p:spPr/>
        <p:txBody>
          <a:bodyPr/>
          <a:lstStyle/>
          <a:p>
            <a:r>
              <a:rPr lang="en-US" b="1" dirty="0"/>
              <a:t>Summary</a:t>
            </a:r>
          </a:p>
        </p:txBody>
      </p:sp>
      <p:sp>
        <p:nvSpPr>
          <p:cNvPr id="4" name="Content Placeholder 3">
            <a:extLst>
              <a:ext uri="{FF2B5EF4-FFF2-40B4-BE49-F238E27FC236}">
                <a16:creationId xmlns:a16="http://schemas.microsoft.com/office/drawing/2014/main" id="{35688EB5-36F4-47FE-A960-76E6E66BA61E}"/>
              </a:ext>
            </a:extLst>
          </p:cNvPr>
          <p:cNvSpPr>
            <a:spLocks noGrp="1"/>
          </p:cNvSpPr>
          <p:nvPr>
            <p:ph idx="1"/>
          </p:nvPr>
        </p:nvSpPr>
        <p:spPr>
          <a:xfrm>
            <a:off x="838199" y="3428999"/>
            <a:ext cx="10515600" cy="2279236"/>
          </a:xfrm>
        </p:spPr>
        <p:txBody>
          <a:bodyPr>
            <a:normAutofit/>
          </a:bodyPr>
          <a:lstStyle/>
          <a:p>
            <a:pPr marL="0" indent="0" algn="ctr">
              <a:buNone/>
            </a:pPr>
            <a:r>
              <a:rPr lang="en-US" sz="4000" dirty="0"/>
              <a:t>Leverage this period of change to assess where you can change to improve your executive presence, and your overall professional position</a:t>
            </a:r>
          </a:p>
        </p:txBody>
      </p:sp>
    </p:spTree>
    <p:extLst>
      <p:ext uri="{BB962C8B-B14F-4D97-AF65-F5344CB8AC3E}">
        <p14:creationId xmlns:p14="http://schemas.microsoft.com/office/powerpoint/2010/main" val="423451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4" name="Content Placeholder 3">
            <a:extLst>
              <a:ext uri="{FF2B5EF4-FFF2-40B4-BE49-F238E27FC236}">
                <a16:creationId xmlns:a16="http://schemas.microsoft.com/office/drawing/2014/main" id="{DA7143F7-DBFF-486F-8C63-3A9A3A0F2FF8}"/>
              </a:ext>
            </a:extLst>
          </p:cNvPr>
          <p:cNvSpPr>
            <a:spLocks noGrp="1"/>
          </p:cNvSpPr>
          <p:nvPr>
            <p:ph idx="1"/>
          </p:nvPr>
        </p:nvSpPr>
        <p:spPr/>
        <p:txBody>
          <a:bodyPr>
            <a:normAutofit lnSpcReduction="10000"/>
          </a:bodyPr>
          <a:lstStyle/>
          <a:p>
            <a:pPr marL="0" indent="0" algn="ctr">
              <a:buNone/>
            </a:pPr>
            <a:r>
              <a:rPr lang="en-US" sz="8000" dirty="0"/>
              <a:t>No one is in the same position they were 2 months ago.  </a:t>
            </a:r>
            <a:r>
              <a:rPr lang="en-US" sz="8000" i="1" dirty="0"/>
              <a:t>Take advantage of this detour.</a:t>
            </a:r>
          </a:p>
        </p:txBody>
      </p:sp>
    </p:spTree>
    <p:extLst>
      <p:ext uri="{BB962C8B-B14F-4D97-AF65-F5344CB8AC3E}">
        <p14:creationId xmlns:p14="http://schemas.microsoft.com/office/powerpoint/2010/main" val="189766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3" name="Title 2">
            <a:extLst>
              <a:ext uri="{FF2B5EF4-FFF2-40B4-BE49-F238E27FC236}">
                <a16:creationId xmlns:a16="http://schemas.microsoft.com/office/drawing/2014/main" id="{54CBB923-8CD5-4403-A631-709783B8CFF0}"/>
              </a:ext>
            </a:extLst>
          </p:cNvPr>
          <p:cNvSpPr>
            <a:spLocks noGrp="1"/>
          </p:cNvSpPr>
          <p:nvPr>
            <p:ph type="title"/>
          </p:nvPr>
        </p:nvSpPr>
        <p:spPr/>
        <p:txBody>
          <a:bodyPr/>
          <a:lstStyle/>
          <a:p>
            <a:r>
              <a:rPr lang="en-US" b="1" dirty="0"/>
              <a:t>What Drives Success?</a:t>
            </a:r>
          </a:p>
        </p:txBody>
      </p:sp>
      <p:sp>
        <p:nvSpPr>
          <p:cNvPr id="4" name="Content Placeholder 3">
            <a:extLst>
              <a:ext uri="{FF2B5EF4-FFF2-40B4-BE49-F238E27FC236}">
                <a16:creationId xmlns:a16="http://schemas.microsoft.com/office/drawing/2014/main" id="{63AD4F9D-0923-4EAB-880D-5DF358B2C734}"/>
              </a:ext>
            </a:extLst>
          </p:cNvPr>
          <p:cNvSpPr>
            <a:spLocks noGrp="1"/>
          </p:cNvSpPr>
          <p:nvPr>
            <p:ph idx="1"/>
          </p:nvPr>
        </p:nvSpPr>
        <p:spPr/>
        <p:txBody>
          <a:bodyPr>
            <a:normAutofit/>
          </a:bodyPr>
          <a:lstStyle/>
          <a:p>
            <a:pPr marL="0" indent="0" algn="ctr">
              <a:buNone/>
            </a:pPr>
            <a:r>
              <a:rPr lang="en-US" sz="3600" dirty="0"/>
              <a:t>Leaders that are most successful are leaders that are more:  Adaptive, Flexible, and Agile</a:t>
            </a:r>
          </a:p>
          <a:p>
            <a:pPr algn="ctr"/>
            <a:endParaRPr lang="en-US" sz="3600" dirty="0"/>
          </a:p>
          <a:p>
            <a:pPr marL="0" indent="0" algn="ctr">
              <a:buNone/>
            </a:pPr>
            <a:r>
              <a:rPr lang="en-US" sz="3600" dirty="0"/>
              <a:t>Successful leaders are able to see the moment; they also are able to seize the moment.</a:t>
            </a:r>
          </a:p>
        </p:txBody>
      </p:sp>
    </p:spTree>
    <p:extLst>
      <p:ext uri="{BB962C8B-B14F-4D97-AF65-F5344CB8AC3E}">
        <p14:creationId xmlns:p14="http://schemas.microsoft.com/office/powerpoint/2010/main" val="133552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3" name="Title 2">
            <a:extLst>
              <a:ext uri="{FF2B5EF4-FFF2-40B4-BE49-F238E27FC236}">
                <a16:creationId xmlns:a16="http://schemas.microsoft.com/office/drawing/2014/main" id="{F678D5FF-6A69-4192-8748-486D71588964}"/>
              </a:ext>
            </a:extLst>
          </p:cNvPr>
          <p:cNvSpPr>
            <a:spLocks noGrp="1"/>
          </p:cNvSpPr>
          <p:nvPr>
            <p:ph type="title"/>
          </p:nvPr>
        </p:nvSpPr>
        <p:spPr/>
        <p:txBody>
          <a:bodyPr/>
          <a:lstStyle/>
          <a:p>
            <a:r>
              <a:rPr lang="en-US" b="1" dirty="0"/>
              <a:t>Set the Foundation:  Be YOU-SMART</a:t>
            </a:r>
          </a:p>
        </p:txBody>
      </p:sp>
      <p:sp>
        <p:nvSpPr>
          <p:cNvPr id="4" name="Content Placeholder 3">
            <a:extLst>
              <a:ext uri="{FF2B5EF4-FFF2-40B4-BE49-F238E27FC236}">
                <a16:creationId xmlns:a16="http://schemas.microsoft.com/office/drawing/2014/main" id="{E12AB1CF-FBFE-45AE-9438-B7093C2CF275}"/>
              </a:ext>
            </a:extLst>
          </p:cNvPr>
          <p:cNvSpPr>
            <a:spLocks noGrp="1"/>
          </p:cNvSpPr>
          <p:nvPr>
            <p:ph idx="1"/>
          </p:nvPr>
        </p:nvSpPr>
        <p:spPr/>
        <p:txBody>
          <a:bodyPr/>
          <a:lstStyle/>
          <a:p>
            <a:r>
              <a:rPr lang="en-US" sz="3600" i="1" dirty="0"/>
              <a:t>Practice “Mindful Daily Practices” that build confidence, connection and calm</a:t>
            </a:r>
          </a:p>
          <a:p>
            <a:pPr lvl="1"/>
            <a:endParaRPr lang="en-US" sz="3200" dirty="0"/>
          </a:p>
          <a:p>
            <a:pPr lvl="2"/>
            <a:r>
              <a:rPr lang="en-US" sz="3200" dirty="0"/>
              <a:t>Employ Breaks, Standing, Exercising</a:t>
            </a:r>
          </a:p>
          <a:p>
            <a:pPr lvl="2"/>
            <a:r>
              <a:rPr lang="en-US" sz="3200" dirty="0"/>
              <a:t>Set boundaries in both time and space</a:t>
            </a:r>
          </a:p>
          <a:p>
            <a:pPr lvl="2"/>
            <a:r>
              <a:rPr lang="en-US" sz="3200" dirty="0"/>
              <a:t>Proactively manage your calendar</a:t>
            </a:r>
          </a:p>
          <a:p>
            <a:pPr lvl="2"/>
            <a:r>
              <a:rPr lang="en-US" sz="3200" dirty="0"/>
              <a:t>Manage your work from home “guilt”</a:t>
            </a:r>
          </a:p>
          <a:p>
            <a:pPr marL="457200" lvl="1" indent="0">
              <a:buNone/>
            </a:pPr>
            <a:r>
              <a:rPr lang="en-US" sz="3200" dirty="0"/>
              <a:t> </a:t>
            </a:r>
          </a:p>
          <a:p>
            <a:endParaRPr lang="en-US" dirty="0"/>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1214427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3" name="Title 2">
            <a:extLst>
              <a:ext uri="{FF2B5EF4-FFF2-40B4-BE49-F238E27FC236}">
                <a16:creationId xmlns:a16="http://schemas.microsoft.com/office/drawing/2014/main" id="{F678D5FF-6A69-4192-8748-486D71588964}"/>
              </a:ext>
            </a:extLst>
          </p:cNvPr>
          <p:cNvSpPr>
            <a:spLocks noGrp="1"/>
          </p:cNvSpPr>
          <p:nvPr>
            <p:ph type="title"/>
          </p:nvPr>
        </p:nvSpPr>
        <p:spPr/>
        <p:txBody>
          <a:bodyPr/>
          <a:lstStyle/>
          <a:p>
            <a:r>
              <a:rPr lang="en-US" b="1" dirty="0"/>
              <a:t>Set the Foundation:  Be YOU-SMART</a:t>
            </a:r>
          </a:p>
        </p:txBody>
      </p:sp>
      <p:sp>
        <p:nvSpPr>
          <p:cNvPr id="4" name="Content Placeholder 3">
            <a:extLst>
              <a:ext uri="{FF2B5EF4-FFF2-40B4-BE49-F238E27FC236}">
                <a16:creationId xmlns:a16="http://schemas.microsoft.com/office/drawing/2014/main" id="{E12AB1CF-FBFE-45AE-9438-B7093C2CF275}"/>
              </a:ext>
            </a:extLst>
          </p:cNvPr>
          <p:cNvSpPr>
            <a:spLocks noGrp="1"/>
          </p:cNvSpPr>
          <p:nvPr>
            <p:ph idx="1"/>
          </p:nvPr>
        </p:nvSpPr>
        <p:spPr/>
        <p:txBody>
          <a:bodyPr>
            <a:normAutofit/>
          </a:bodyPr>
          <a:lstStyle/>
          <a:p>
            <a:r>
              <a:rPr lang="en-US" sz="3600" i="1" dirty="0"/>
              <a:t>Find the “Pause Cafe”</a:t>
            </a:r>
          </a:p>
          <a:p>
            <a:pPr marL="0" indent="0">
              <a:buNone/>
            </a:pPr>
            <a:endParaRPr lang="en-US" sz="3600" i="1" dirty="0"/>
          </a:p>
          <a:p>
            <a:endParaRPr lang="en-US" sz="3600" i="1" dirty="0"/>
          </a:p>
          <a:p>
            <a:pPr lvl="1"/>
            <a:endParaRPr lang="en-US" sz="3200" dirty="0"/>
          </a:p>
          <a:p>
            <a:pPr marL="457200" lvl="1" indent="0">
              <a:buNone/>
            </a:pPr>
            <a:r>
              <a:rPr lang="en-US" sz="3200" dirty="0"/>
              <a:t> </a:t>
            </a:r>
          </a:p>
          <a:p>
            <a:endParaRPr lang="en-US" dirty="0"/>
          </a:p>
          <a:p>
            <a:pPr marL="0" indent="0">
              <a:buNone/>
            </a:pPr>
            <a:endParaRPr lang="en-US" dirty="0"/>
          </a:p>
          <a:p>
            <a:pPr lvl="1"/>
            <a:endParaRPr lang="en-US" dirty="0"/>
          </a:p>
          <a:p>
            <a:endParaRPr lang="en-US" dirty="0"/>
          </a:p>
        </p:txBody>
      </p:sp>
      <p:graphicFrame>
        <p:nvGraphicFramePr>
          <p:cNvPr id="5" name="Table 4">
            <a:extLst>
              <a:ext uri="{FF2B5EF4-FFF2-40B4-BE49-F238E27FC236}">
                <a16:creationId xmlns:a16="http://schemas.microsoft.com/office/drawing/2014/main" id="{5F563C10-111C-4190-8D1F-B0E10D92554C}"/>
              </a:ext>
            </a:extLst>
          </p:cNvPr>
          <p:cNvGraphicFramePr>
            <a:graphicFrameLocks noGrp="1"/>
          </p:cNvGraphicFramePr>
          <p:nvPr>
            <p:extLst>
              <p:ext uri="{D42A27DB-BD31-4B8C-83A1-F6EECF244321}">
                <p14:modId xmlns:p14="http://schemas.microsoft.com/office/powerpoint/2010/main" val="1616376034"/>
              </p:ext>
            </p:extLst>
          </p:nvPr>
        </p:nvGraphicFramePr>
        <p:xfrm>
          <a:off x="2031999" y="2787005"/>
          <a:ext cx="8128000" cy="3571240"/>
        </p:xfrm>
        <a:graphic>
          <a:graphicData uri="http://schemas.openxmlformats.org/drawingml/2006/table">
            <a:tbl>
              <a:tblPr firstRow="1" bandRow="1">
                <a:tableStyleId>{C083E6E3-FA7D-4D7B-A595-EF9225AFEA82}</a:tableStyleId>
              </a:tblPr>
              <a:tblGrid>
                <a:gridCol w="731079">
                  <a:extLst>
                    <a:ext uri="{9D8B030D-6E8A-4147-A177-3AD203B41FA5}">
                      <a16:colId xmlns:a16="http://schemas.microsoft.com/office/drawing/2014/main" val="1155768090"/>
                    </a:ext>
                  </a:extLst>
                </a:gridCol>
                <a:gridCol w="7396921">
                  <a:extLst>
                    <a:ext uri="{9D8B030D-6E8A-4147-A177-3AD203B41FA5}">
                      <a16:colId xmlns:a16="http://schemas.microsoft.com/office/drawing/2014/main" val="1952387583"/>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80962823"/>
                  </a:ext>
                </a:extLst>
              </a:tr>
              <a:tr h="370840">
                <a:tc>
                  <a:txBody>
                    <a:bodyPr/>
                    <a:lstStyle/>
                    <a:p>
                      <a:r>
                        <a:rPr lang="en-US" sz="3600" b="1" dirty="0"/>
                        <a:t>P</a:t>
                      </a:r>
                    </a:p>
                  </a:txBody>
                  <a:tcPr/>
                </a:tc>
                <a:tc>
                  <a:txBody>
                    <a:bodyPr/>
                    <a:lstStyle/>
                    <a:p>
                      <a:r>
                        <a:rPr lang="en-US" sz="2400" b="0" i="1" dirty="0"/>
                        <a:t>Pause and take a deep breath</a:t>
                      </a:r>
                    </a:p>
                  </a:txBody>
                  <a:tcPr anchor="ctr"/>
                </a:tc>
                <a:extLst>
                  <a:ext uri="{0D108BD9-81ED-4DB2-BD59-A6C34878D82A}">
                    <a16:rowId xmlns:a16="http://schemas.microsoft.com/office/drawing/2014/main" val="492559277"/>
                  </a:ext>
                </a:extLst>
              </a:tr>
              <a:tr h="370840">
                <a:tc>
                  <a:txBody>
                    <a:bodyPr/>
                    <a:lstStyle/>
                    <a:p>
                      <a:r>
                        <a:rPr lang="en-US" sz="3600" b="1" dirty="0"/>
                        <a:t>A</a:t>
                      </a:r>
                    </a:p>
                  </a:txBody>
                  <a:tcPr/>
                </a:tc>
                <a:tc>
                  <a:txBody>
                    <a:bodyPr/>
                    <a:lstStyle/>
                    <a:p>
                      <a:r>
                        <a:rPr lang="en-US" sz="2400" b="0" i="1" dirty="0"/>
                        <a:t>Ask yourself – “What is going on with me”</a:t>
                      </a:r>
                    </a:p>
                  </a:txBody>
                  <a:tcPr anchor="ctr"/>
                </a:tc>
                <a:extLst>
                  <a:ext uri="{0D108BD9-81ED-4DB2-BD59-A6C34878D82A}">
                    <a16:rowId xmlns:a16="http://schemas.microsoft.com/office/drawing/2014/main" val="778341861"/>
                  </a:ext>
                </a:extLst>
              </a:tr>
              <a:tr h="370840">
                <a:tc>
                  <a:txBody>
                    <a:bodyPr/>
                    <a:lstStyle/>
                    <a:p>
                      <a:r>
                        <a:rPr lang="en-US" sz="3600" b="1" dirty="0"/>
                        <a:t>U</a:t>
                      </a:r>
                    </a:p>
                  </a:txBody>
                  <a:tcPr/>
                </a:tc>
                <a:tc>
                  <a:txBody>
                    <a:bodyPr/>
                    <a:lstStyle/>
                    <a:p>
                      <a:r>
                        <a:rPr lang="en-US" sz="2400" b="0" i="1" dirty="0"/>
                        <a:t>Untangle what is an “Assumption” and what is “Truth”</a:t>
                      </a:r>
                    </a:p>
                  </a:txBody>
                  <a:tcPr anchor="ctr"/>
                </a:tc>
                <a:extLst>
                  <a:ext uri="{0D108BD9-81ED-4DB2-BD59-A6C34878D82A}">
                    <a16:rowId xmlns:a16="http://schemas.microsoft.com/office/drawing/2014/main" val="3025942749"/>
                  </a:ext>
                </a:extLst>
              </a:tr>
              <a:tr h="370840">
                <a:tc>
                  <a:txBody>
                    <a:bodyPr/>
                    <a:lstStyle/>
                    <a:p>
                      <a:r>
                        <a:rPr lang="en-US" sz="3600" b="1" dirty="0"/>
                        <a:t>S</a:t>
                      </a:r>
                    </a:p>
                  </a:txBody>
                  <a:tcPr/>
                </a:tc>
                <a:tc>
                  <a:txBody>
                    <a:bodyPr/>
                    <a:lstStyle/>
                    <a:p>
                      <a:r>
                        <a:rPr lang="en-US" sz="2400" b="0" i="1" dirty="0"/>
                        <a:t>Step back, and allow the constricted view to open</a:t>
                      </a:r>
                    </a:p>
                  </a:txBody>
                  <a:tcPr anchor="ctr"/>
                </a:tc>
                <a:extLst>
                  <a:ext uri="{0D108BD9-81ED-4DB2-BD59-A6C34878D82A}">
                    <a16:rowId xmlns:a16="http://schemas.microsoft.com/office/drawing/2014/main" val="136563673"/>
                  </a:ext>
                </a:extLst>
              </a:tr>
              <a:tr h="370840">
                <a:tc>
                  <a:txBody>
                    <a:bodyPr/>
                    <a:lstStyle/>
                    <a:p>
                      <a:r>
                        <a:rPr lang="en-US" sz="3600" b="1" dirty="0"/>
                        <a:t>E</a:t>
                      </a:r>
                    </a:p>
                  </a:txBody>
                  <a:tcPr/>
                </a:tc>
                <a:tc>
                  <a:txBody>
                    <a:bodyPr/>
                    <a:lstStyle/>
                    <a:p>
                      <a:r>
                        <a:rPr lang="en-US" sz="2400" b="0" i="1" dirty="0"/>
                        <a:t>Extend Compassion to yourself</a:t>
                      </a:r>
                    </a:p>
                  </a:txBody>
                  <a:tcPr anchor="ctr"/>
                </a:tc>
                <a:extLst>
                  <a:ext uri="{0D108BD9-81ED-4DB2-BD59-A6C34878D82A}">
                    <a16:rowId xmlns:a16="http://schemas.microsoft.com/office/drawing/2014/main" val="4255404915"/>
                  </a:ext>
                </a:extLst>
              </a:tr>
            </a:tbl>
          </a:graphicData>
        </a:graphic>
      </p:graphicFrame>
    </p:spTree>
    <p:extLst>
      <p:ext uri="{BB962C8B-B14F-4D97-AF65-F5344CB8AC3E}">
        <p14:creationId xmlns:p14="http://schemas.microsoft.com/office/powerpoint/2010/main" val="2059202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3" name="Title 2">
            <a:extLst>
              <a:ext uri="{FF2B5EF4-FFF2-40B4-BE49-F238E27FC236}">
                <a16:creationId xmlns:a16="http://schemas.microsoft.com/office/drawing/2014/main" id="{F678D5FF-6A69-4192-8748-486D71588964}"/>
              </a:ext>
            </a:extLst>
          </p:cNvPr>
          <p:cNvSpPr>
            <a:spLocks noGrp="1"/>
          </p:cNvSpPr>
          <p:nvPr>
            <p:ph type="title"/>
          </p:nvPr>
        </p:nvSpPr>
        <p:spPr/>
        <p:txBody>
          <a:bodyPr/>
          <a:lstStyle/>
          <a:p>
            <a:r>
              <a:rPr lang="en-US" b="1" dirty="0"/>
              <a:t>Showcase Your Leadership</a:t>
            </a:r>
          </a:p>
        </p:txBody>
      </p:sp>
      <p:sp>
        <p:nvSpPr>
          <p:cNvPr id="4" name="Content Placeholder 3">
            <a:extLst>
              <a:ext uri="{FF2B5EF4-FFF2-40B4-BE49-F238E27FC236}">
                <a16:creationId xmlns:a16="http://schemas.microsoft.com/office/drawing/2014/main" id="{E12AB1CF-FBFE-45AE-9438-B7093C2CF275}"/>
              </a:ext>
            </a:extLst>
          </p:cNvPr>
          <p:cNvSpPr>
            <a:spLocks noGrp="1"/>
          </p:cNvSpPr>
          <p:nvPr>
            <p:ph idx="1"/>
          </p:nvPr>
        </p:nvSpPr>
        <p:spPr>
          <a:xfrm>
            <a:off x="838200" y="1690688"/>
            <a:ext cx="10515600" cy="4833592"/>
          </a:xfrm>
        </p:spPr>
        <p:txBody>
          <a:bodyPr>
            <a:normAutofit fontScale="25000" lnSpcReduction="20000"/>
          </a:bodyPr>
          <a:lstStyle/>
          <a:p>
            <a:pPr>
              <a:lnSpc>
                <a:spcPct val="150000"/>
              </a:lnSpc>
            </a:pPr>
            <a:r>
              <a:rPr lang="en-US" sz="11200" dirty="0"/>
              <a:t>Strike a power pose</a:t>
            </a:r>
          </a:p>
          <a:p>
            <a:pPr>
              <a:lnSpc>
                <a:spcPct val="170000"/>
              </a:lnSpc>
            </a:pPr>
            <a:r>
              <a:rPr lang="en-US" sz="11200" dirty="0"/>
              <a:t>Embrace discussion and reflection – “Deep Listen”</a:t>
            </a:r>
          </a:p>
          <a:p>
            <a:pPr>
              <a:lnSpc>
                <a:spcPct val="170000"/>
              </a:lnSpc>
            </a:pPr>
            <a:r>
              <a:rPr lang="en-US" sz="11200" dirty="0"/>
              <a:t>Lead with compassion</a:t>
            </a:r>
          </a:p>
          <a:p>
            <a:pPr>
              <a:lnSpc>
                <a:spcPct val="170000"/>
              </a:lnSpc>
            </a:pPr>
            <a:r>
              <a:rPr lang="en-US" sz="11200" dirty="0"/>
              <a:t>Manage expectations</a:t>
            </a:r>
          </a:p>
          <a:p>
            <a:pPr>
              <a:lnSpc>
                <a:spcPct val="170000"/>
              </a:lnSpc>
            </a:pPr>
            <a:r>
              <a:rPr lang="en-US" sz="11200" dirty="0"/>
              <a:t>Over communicate</a:t>
            </a:r>
          </a:p>
          <a:p>
            <a:pPr>
              <a:lnSpc>
                <a:spcPct val="170000"/>
              </a:lnSpc>
            </a:pPr>
            <a:r>
              <a:rPr lang="en-US" sz="11200" dirty="0"/>
              <a:t>Be known as a mindful and servant leader</a:t>
            </a:r>
            <a:endParaRPr lang="en-US" dirty="0"/>
          </a:p>
        </p:txBody>
      </p:sp>
    </p:spTree>
    <p:extLst>
      <p:ext uri="{BB962C8B-B14F-4D97-AF65-F5344CB8AC3E}">
        <p14:creationId xmlns:p14="http://schemas.microsoft.com/office/powerpoint/2010/main" val="1318817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3" name="Title 2">
            <a:extLst>
              <a:ext uri="{FF2B5EF4-FFF2-40B4-BE49-F238E27FC236}">
                <a16:creationId xmlns:a16="http://schemas.microsoft.com/office/drawing/2014/main" id="{F9E771BD-2BCB-44BB-90AE-51BF740F148D}"/>
              </a:ext>
            </a:extLst>
          </p:cNvPr>
          <p:cNvSpPr>
            <a:spLocks noGrp="1"/>
          </p:cNvSpPr>
          <p:nvPr>
            <p:ph type="title"/>
          </p:nvPr>
        </p:nvSpPr>
        <p:spPr/>
        <p:txBody>
          <a:bodyPr/>
          <a:lstStyle/>
          <a:p>
            <a:r>
              <a:rPr lang="en-US" b="1" dirty="0"/>
              <a:t>Create a Culture of Win-Win Solutions</a:t>
            </a:r>
          </a:p>
        </p:txBody>
      </p:sp>
      <p:sp>
        <p:nvSpPr>
          <p:cNvPr id="4" name="Content Placeholder 3">
            <a:extLst>
              <a:ext uri="{FF2B5EF4-FFF2-40B4-BE49-F238E27FC236}">
                <a16:creationId xmlns:a16="http://schemas.microsoft.com/office/drawing/2014/main" id="{965FA73D-6259-4642-95B5-8FABC0166998}"/>
              </a:ext>
            </a:extLst>
          </p:cNvPr>
          <p:cNvSpPr>
            <a:spLocks noGrp="1"/>
          </p:cNvSpPr>
          <p:nvPr>
            <p:ph idx="1"/>
          </p:nvPr>
        </p:nvSpPr>
        <p:spPr/>
        <p:txBody>
          <a:bodyPr/>
          <a:lstStyle/>
          <a:p>
            <a:r>
              <a:rPr lang="en-US" dirty="0"/>
              <a:t>Be a thought leader – Think BIG!</a:t>
            </a:r>
          </a:p>
          <a:p>
            <a:endParaRPr lang="en-US" dirty="0"/>
          </a:p>
          <a:p>
            <a:r>
              <a:rPr lang="en-US" dirty="0"/>
              <a:t>Anticipate problems and opportunities.  Reframe problems to be solution focused.</a:t>
            </a:r>
          </a:p>
          <a:p>
            <a:endParaRPr lang="en-US" dirty="0"/>
          </a:p>
          <a:p>
            <a:r>
              <a:rPr lang="en-US" dirty="0"/>
              <a:t>Be the “Rent-an-Adult”</a:t>
            </a:r>
          </a:p>
          <a:p>
            <a:endParaRPr lang="en-US" dirty="0"/>
          </a:p>
          <a:p>
            <a:endParaRPr lang="en-US" dirty="0"/>
          </a:p>
        </p:txBody>
      </p:sp>
    </p:spTree>
    <p:extLst>
      <p:ext uri="{BB962C8B-B14F-4D97-AF65-F5344CB8AC3E}">
        <p14:creationId xmlns:p14="http://schemas.microsoft.com/office/powerpoint/2010/main" val="51065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3" name="Title 2">
            <a:extLst>
              <a:ext uri="{FF2B5EF4-FFF2-40B4-BE49-F238E27FC236}">
                <a16:creationId xmlns:a16="http://schemas.microsoft.com/office/drawing/2014/main" id="{CE3F6580-D118-415F-865D-190E944091D3}"/>
              </a:ext>
            </a:extLst>
          </p:cNvPr>
          <p:cNvSpPr>
            <a:spLocks noGrp="1"/>
          </p:cNvSpPr>
          <p:nvPr>
            <p:ph type="title"/>
          </p:nvPr>
        </p:nvSpPr>
        <p:spPr/>
        <p:txBody>
          <a:bodyPr/>
          <a:lstStyle/>
          <a:p>
            <a:r>
              <a:rPr lang="en-US" b="1" dirty="0"/>
              <a:t>Position Yourself for Success</a:t>
            </a:r>
          </a:p>
        </p:txBody>
      </p:sp>
      <p:sp>
        <p:nvSpPr>
          <p:cNvPr id="4" name="Content Placeholder 3">
            <a:extLst>
              <a:ext uri="{FF2B5EF4-FFF2-40B4-BE49-F238E27FC236}">
                <a16:creationId xmlns:a16="http://schemas.microsoft.com/office/drawing/2014/main" id="{0005F9E8-D650-45C6-B164-04139F5C24AC}"/>
              </a:ext>
            </a:extLst>
          </p:cNvPr>
          <p:cNvSpPr>
            <a:spLocks noGrp="1"/>
          </p:cNvSpPr>
          <p:nvPr>
            <p:ph idx="1"/>
          </p:nvPr>
        </p:nvSpPr>
        <p:spPr/>
        <p:txBody>
          <a:bodyPr>
            <a:normAutofit lnSpcReduction="10000"/>
          </a:bodyPr>
          <a:lstStyle/>
          <a:p>
            <a:pPr>
              <a:lnSpc>
                <a:spcPct val="150000"/>
              </a:lnSpc>
            </a:pPr>
            <a:r>
              <a:rPr lang="en-US" dirty="0"/>
              <a:t>Know your “WHY” – Your Value Proposition</a:t>
            </a:r>
          </a:p>
          <a:p>
            <a:pPr>
              <a:lnSpc>
                <a:spcPct val="150000"/>
              </a:lnSpc>
            </a:pPr>
            <a:r>
              <a:rPr lang="en-US" dirty="0"/>
              <a:t>Write down your career vision and back into your goals</a:t>
            </a:r>
          </a:p>
          <a:p>
            <a:pPr>
              <a:lnSpc>
                <a:spcPct val="150000"/>
              </a:lnSpc>
            </a:pPr>
            <a:r>
              <a:rPr lang="en-US" dirty="0"/>
              <a:t>Pursue continuous development</a:t>
            </a:r>
          </a:p>
          <a:p>
            <a:pPr>
              <a:lnSpc>
                <a:spcPct val="150000"/>
              </a:lnSpc>
            </a:pPr>
            <a:r>
              <a:rPr lang="en-US" dirty="0"/>
              <a:t>Ask for feedback</a:t>
            </a:r>
          </a:p>
          <a:p>
            <a:pPr>
              <a:lnSpc>
                <a:spcPct val="150000"/>
              </a:lnSpc>
            </a:pPr>
            <a:r>
              <a:rPr lang="en-US" dirty="0"/>
              <a:t>Make lateral moves to gain experience</a:t>
            </a:r>
          </a:p>
          <a:p>
            <a:pPr>
              <a:lnSpc>
                <a:spcPct val="150000"/>
              </a:lnSpc>
            </a:pPr>
            <a:r>
              <a:rPr lang="en-US" dirty="0"/>
              <a:t>Create your personal Board of Advisors</a:t>
            </a:r>
          </a:p>
        </p:txBody>
      </p:sp>
    </p:spTree>
    <p:extLst>
      <p:ext uri="{BB962C8B-B14F-4D97-AF65-F5344CB8AC3E}">
        <p14:creationId xmlns:p14="http://schemas.microsoft.com/office/powerpoint/2010/main" val="892638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ED7BDA-9D95-407D-B75D-7894AFACC394}"/>
              </a:ext>
            </a:extLst>
          </p:cNvPr>
          <p:cNvPicPr>
            <a:picLocks noChangeAspect="1"/>
          </p:cNvPicPr>
          <p:nvPr/>
        </p:nvPicPr>
        <p:blipFill>
          <a:blip r:embed="rId3"/>
          <a:stretch>
            <a:fillRect/>
          </a:stretch>
        </p:blipFill>
        <p:spPr>
          <a:xfrm>
            <a:off x="-1" y="-1"/>
            <a:ext cx="12192001" cy="6858001"/>
          </a:xfrm>
          <a:prstGeom prst="rect">
            <a:avLst/>
          </a:prstGeom>
        </p:spPr>
      </p:pic>
      <p:sp>
        <p:nvSpPr>
          <p:cNvPr id="3" name="Title 2">
            <a:extLst>
              <a:ext uri="{FF2B5EF4-FFF2-40B4-BE49-F238E27FC236}">
                <a16:creationId xmlns:a16="http://schemas.microsoft.com/office/drawing/2014/main" id="{CE3F6580-D118-415F-865D-190E944091D3}"/>
              </a:ext>
            </a:extLst>
          </p:cNvPr>
          <p:cNvSpPr>
            <a:spLocks noGrp="1"/>
          </p:cNvSpPr>
          <p:nvPr>
            <p:ph type="title"/>
          </p:nvPr>
        </p:nvSpPr>
        <p:spPr/>
        <p:txBody>
          <a:bodyPr/>
          <a:lstStyle/>
          <a:p>
            <a:r>
              <a:rPr lang="en-US" b="1" dirty="0"/>
              <a:t>Your Personal Board of Advisors</a:t>
            </a:r>
          </a:p>
        </p:txBody>
      </p:sp>
      <p:pic>
        <p:nvPicPr>
          <p:cNvPr id="7" name="Picture 6">
            <a:extLst>
              <a:ext uri="{FF2B5EF4-FFF2-40B4-BE49-F238E27FC236}">
                <a16:creationId xmlns:a16="http://schemas.microsoft.com/office/drawing/2014/main" id="{5E74AC35-7AE0-44F1-9781-1FB7ED2C6EFC}"/>
              </a:ext>
            </a:extLst>
          </p:cNvPr>
          <p:cNvPicPr>
            <a:picLocks noChangeAspect="1"/>
          </p:cNvPicPr>
          <p:nvPr/>
        </p:nvPicPr>
        <p:blipFill>
          <a:blip r:embed="rId4"/>
          <a:stretch>
            <a:fillRect/>
          </a:stretch>
        </p:blipFill>
        <p:spPr>
          <a:xfrm>
            <a:off x="3431570" y="1512493"/>
            <a:ext cx="5956886" cy="5202656"/>
          </a:xfrm>
          <a:prstGeom prst="rect">
            <a:avLst/>
          </a:prstGeom>
        </p:spPr>
      </p:pic>
    </p:spTree>
    <p:extLst>
      <p:ext uri="{BB962C8B-B14F-4D97-AF65-F5344CB8AC3E}">
        <p14:creationId xmlns:p14="http://schemas.microsoft.com/office/powerpoint/2010/main" val="3542660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2D67AC248B68498E8D66F9C950D3A4" ma:contentTypeVersion="13" ma:contentTypeDescription="Create a new document." ma:contentTypeScope="" ma:versionID="1ac84eebafdf70d27ab9cfeea14556f0">
  <xsd:schema xmlns:xsd="http://www.w3.org/2001/XMLSchema" xmlns:xs="http://www.w3.org/2001/XMLSchema" xmlns:p="http://schemas.microsoft.com/office/2006/metadata/properties" xmlns:ns3="9bfac3ae-b628-46c8-b73d-aecc01d6f5d1" xmlns:ns4="af39b403-764a-4645-bc25-904c87d0b756" targetNamespace="http://schemas.microsoft.com/office/2006/metadata/properties" ma:root="true" ma:fieldsID="df85f457e95c61b528fd6aced3fc06ed" ns3:_="" ns4:_="">
    <xsd:import namespace="9bfac3ae-b628-46c8-b73d-aecc01d6f5d1"/>
    <xsd:import namespace="af39b403-764a-4645-bc25-904c87d0b75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fac3ae-b628-46c8-b73d-aecc01d6f5d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39b403-764a-4645-bc25-904c87d0b75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F37E5A-67DB-433F-BDD3-8686C2F50D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fac3ae-b628-46c8-b73d-aecc01d6f5d1"/>
    <ds:schemaRef ds:uri="af39b403-764a-4645-bc25-904c87d0b7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DB7191-EFE7-440D-A8A6-D3F2C9B5EB1B}">
  <ds:schemaRefs>
    <ds:schemaRef ds:uri="http://schemas.microsoft.com/sharepoint/v3/contenttype/forms"/>
  </ds:schemaRefs>
</ds:datastoreItem>
</file>

<file path=customXml/itemProps3.xml><?xml version="1.0" encoding="utf-8"?>
<ds:datastoreItem xmlns:ds="http://schemas.openxmlformats.org/officeDocument/2006/customXml" ds:itemID="{F1031919-B9D7-40A1-BF35-F862717F80F0}">
  <ds:schemaRefs>
    <ds:schemaRef ds:uri="http://schemas.microsoft.com/office/2006/metadata/properties"/>
    <ds:schemaRef ds:uri="http://schemas.microsoft.com/office/2006/documentManagement/types"/>
    <ds:schemaRef ds:uri="http://purl.org/dc/terms/"/>
    <ds:schemaRef ds:uri="af39b403-764a-4645-bc25-904c87d0b756"/>
    <ds:schemaRef ds:uri="http://purl.org/dc/dcmitype/"/>
    <ds:schemaRef ds:uri="http://schemas.microsoft.com/office/infopath/2007/PartnerControls"/>
    <ds:schemaRef ds:uri="9bfac3ae-b628-46c8-b73d-aecc01d6f5d1"/>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206</TotalTime>
  <Words>1644</Words>
  <Application>Microsoft Office PowerPoint</Application>
  <PresentationFormat>Widescreen</PresentationFormat>
  <Paragraphs>121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Leadership Development</vt:lpstr>
      <vt:lpstr>PowerPoint Presentation</vt:lpstr>
      <vt:lpstr>What Drives Success?</vt:lpstr>
      <vt:lpstr>Set the Foundation:  Be YOU-SMART</vt:lpstr>
      <vt:lpstr>Set the Foundation:  Be YOU-SMART</vt:lpstr>
      <vt:lpstr>Showcase Your Leadership</vt:lpstr>
      <vt:lpstr>Create a Culture of Win-Win Solutions</vt:lpstr>
      <vt:lpstr>Position Yourself for Success</vt:lpstr>
      <vt:lpstr>Your Personal Board of Advisors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Glynis Lee</dc:creator>
  <cp:lastModifiedBy>Charletta Wilson Jacks</cp:lastModifiedBy>
  <cp:revision>9</cp:revision>
  <dcterms:created xsi:type="dcterms:W3CDTF">2020-05-15T13:47:55Z</dcterms:created>
  <dcterms:modified xsi:type="dcterms:W3CDTF">2020-05-16T14:19:55Z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0x010100112D67AC248B68498E8D66F9C950D3A4</vt:lpwstr>
  </property>
</Properties>
</file>